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9" r:id="rId1"/>
  </p:sldMasterIdLst>
  <p:notesMasterIdLst>
    <p:notesMasterId r:id="rId3"/>
  </p:notesMasterIdLst>
  <p:sldIdLst>
    <p:sldId id="261" r:id="rId2"/>
  </p:sldIdLst>
  <p:sldSz cx="7775575" cy="10907713"/>
  <p:notesSz cx="6797675" cy="9926638"/>
  <p:defaultTextStyle>
    <a:defPPr>
      <a:defRPr lang="ja-JP"/>
    </a:defPPr>
    <a:lvl1pPr marL="0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435">
          <p15:clr>
            <a:srgbClr val="A4A3A4"/>
          </p15:clr>
        </p15:guide>
        <p15:guide id="2" pos="244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AB546"/>
    <a:srgbClr val="8EC31E"/>
    <a:srgbClr val="E9536A"/>
    <a:srgbClr val="036EB8"/>
    <a:srgbClr val="006431"/>
    <a:srgbClr val="009943"/>
    <a:srgbClr val="E50011"/>
    <a:srgbClr val="FFF000"/>
    <a:srgbClr val="00A0E8"/>
    <a:srgbClr val="EE86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3589" autoAdjust="0"/>
    <p:restoredTop sz="94660"/>
  </p:normalViewPr>
  <p:slideViewPr>
    <p:cSldViewPr snapToGrid="0">
      <p:cViewPr>
        <p:scale>
          <a:sx n="100" d="100"/>
          <a:sy n="100" d="100"/>
        </p:scale>
        <p:origin x="-1452" y="1842"/>
      </p:cViewPr>
      <p:guideLst>
        <p:guide orient="horz" pos="3435"/>
        <p:guide pos="244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2945658" cy="498055"/>
          </a:xfrm>
          <a:prstGeom prst="rect">
            <a:avLst/>
          </a:prstGeom>
        </p:spPr>
        <p:txBody>
          <a:bodyPr vert="horz" lIns="91448" tIns="45724" rIns="91448" bIns="45724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6" y="1"/>
            <a:ext cx="2945658" cy="498055"/>
          </a:xfrm>
          <a:prstGeom prst="rect">
            <a:avLst/>
          </a:prstGeom>
        </p:spPr>
        <p:txBody>
          <a:bodyPr vert="horz" lIns="91448" tIns="45724" rIns="91448" bIns="45724" rtlCol="0"/>
          <a:lstStyle>
            <a:lvl1pPr algn="r">
              <a:defRPr sz="1100"/>
            </a:lvl1pPr>
          </a:lstStyle>
          <a:p>
            <a:fld id="{70F99883-74AE-4A2C-81B7-5B86A08198C0}" type="datetimeFigureOut">
              <a:rPr kumimoji="1" lang="ja-JP" altLang="en-US" smtClean="0"/>
              <a:t>2018/12/11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05038" y="1239838"/>
            <a:ext cx="2387600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8" tIns="45724" rIns="91448" bIns="4572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1448" tIns="45724" rIns="91448" bIns="45724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3" y="9428586"/>
            <a:ext cx="2945658" cy="498054"/>
          </a:xfrm>
          <a:prstGeom prst="rect">
            <a:avLst/>
          </a:prstGeom>
        </p:spPr>
        <p:txBody>
          <a:bodyPr vert="horz" lIns="91448" tIns="45724" rIns="91448" bIns="45724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6" y="9428586"/>
            <a:ext cx="2945658" cy="498054"/>
          </a:xfrm>
          <a:prstGeom prst="rect">
            <a:avLst/>
          </a:prstGeom>
        </p:spPr>
        <p:txBody>
          <a:bodyPr vert="horz" lIns="91448" tIns="45724" rIns="91448" bIns="45724" rtlCol="0" anchor="b"/>
          <a:lstStyle>
            <a:lvl1pPr algn="r">
              <a:defRPr sz="1100"/>
            </a:lvl1pPr>
          </a:lstStyle>
          <a:p>
            <a:fld id="{ACD93CC5-A9B8-46A1-B8C3-70AA73E05D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8779" y="363591"/>
            <a:ext cx="6609239" cy="7271807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8779" y="7635399"/>
            <a:ext cx="5831681" cy="1454362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94A3B7E-DD21-4048-88F3-59665D8E8CD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12/11/2018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654081" y="7708117"/>
            <a:ext cx="121494" cy="319959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654081" y="0"/>
            <a:ext cx="121494" cy="770811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84903F17-9641-4B84-A974-7D55D06F18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294DBB-917B-4186-A703-7409F7CF8E5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12/11/2018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2B72EE-4B45-425F-B500-026DA88CB77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37292" y="436815"/>
            <a:ext cx="1749504" cy="930690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8779" y="436815"/>
            <a:ext cx="5118920" cy="930690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64D20DD-EE55-4DDE-BB8B-8D151B9371C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12/11/2018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60586A-009D-4946-86B1-6BEB0D580BF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2877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AE7DE13-46BE-4B37-9FBB-8FA2A87D722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12/11/2018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7FC707-0A99-4B85-9C38-B64E72987C1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779" y="2302740"/>
            <a:ext cx="6609239" cy="6872869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779" y="363592"/>
            <a:ext cx="6609239" cy="1696755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184D596-71CB-401C-BE2A-FF96587D8E9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12/11/2018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D9CCBC2-8C21-4C9A-A2A0-C4F7CFD13B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86644" y="2504735"/>
            <a:ext cx="2799207" cy="719858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28403" y="2504735"/>
            <a:ext cx="2799207" cy="719858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3FDC24-657B-46BD-9F76-F6EB56EE60B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12/11/2018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8B99DA-1B7B-4D03-B44C-EA0B6BFD2A8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84052" y="2501502"/>
            <a:ext cx="2799207" cy="1017547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84052" y="3593543"/>
            <a:ext cx="2799207" cy="610831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30995" y="2501502"/>
            <a:ext cx="2799207" cy="1017547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30995" y="3593543"/>
            <a:ext cx="2799207" cy="610831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3244564-11C5-49CA-A6C6-0EFA5B9EEF5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12/11/2018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0FB411-F8C4-4E71-AA2F-EFB8BA58573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E3C5F0A-E814-4F5B-8509-4826EF6EAFA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12/11/2018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C3135D-753B-4641-9B40-F5C756AB03B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449F838-D727-4C3D-981F-C91357BA972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12/11/2018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37CFDE-7B0F-4037-894D-A6CABA6358C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0034" y="2545133"/>
            <a:ext cx="4346762" cy="712637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779" y="2545133"/>
            <a:ext cx="2558111" cy="71263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1578700-CC02-43A7-8D67-617F0C9B34C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12/11/2018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7CBD56-090A-4AA6-BB18-0A87B6BE424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7654081" y="7708117"/>
            <a:ext cx="121494" cy="319959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7653871" cy="7708117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アイコンをクリックして図を追加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779" y="9089761"/>
            <a:ext cx="6933221" cy="72718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7CF08AA-2110-42CD-8773-E3A4EF59A3C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12/11/2018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5D69A334-02AD-4810-8742-6DB93C5EA25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88779" y="7877793"/>
            <a:ext cx="6933221" cy="1211968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7654081" y="0"/>
            <a:ext cx="121494" cy="770811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779" y="242899"/>
            <a:ext cx="4924531" cy="218154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779" y="2787527"/>
            <a:ext cx="6479646" cy="69561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779" y="9816943"/>
            <a:ext cx="2915841" cy="484787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7D0EFEE-2756-4A20-BF2A-63F0A94F99AC}" type="datetime4">
              <a:rPr lang="en-US" smtClean="0"/>
              <a:pPr/>
              <a:t>December 11, 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8779" y="10326979"/>
            <a:ext cx="2915841" cy="45145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6509204" y="9496065"/>
            <a:ext cx="2092667" cy="310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654081" y="0"/>
            <a:ext cx="121494" cy="218154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54081" y="2181543"/>
            <a:ext cx="121494" cy="872617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</p:sldLayoutIdLst>
  <p:txStyles>
    <p:titleStyle>
      <a:lvl1pPr algn="l" defTabSz="914400" rtl="0" eaLnBrk="1" latinLnBrk="0" hangingPunct="1">
        <a:spcBef>
          <a:spcPct val="0"/>
        </a:spcBef>
        <a:buNone/>
        <a:defRPr kumimoji="1"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kumimoji="1"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png"/><Relationship Id="rId5" Type="http://schemas.openxmlformats.org/officeDocument/2006/relationships/image" Target="../media/image5.jpg"/><Relationship Id="rId4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823995" cy="111409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4985755"/>
              </p:ext>
            </p:extLst>
          </p:nvPr>
        </p:nvGraphicFramePr>
        <p:xfrm>
          <a:off x="3363376" y="4330985"/>
          <a:ext cx="3801088" cy="32442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091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0965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70519"/>
              </a:tblGrid>
              <a:tr h="446577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 dirty="0" smtClean="0">
                          <a:solidFill>
                            <a:schemeClr val="bg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距離（片道）</a:t>
                      </a:r>
                      <a:endParaRPr lang="en-US" altLang="ja-JP" sz="1200" dirty="0" smtClean="0">
                        <a:solidFill>
                          <a:schemeClr val="bg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 dirty="0" smtClean="0">
                          <a:solidFill>
                            <a:schemeClr val="bg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運賃</a:t>
                      </a:r>
                      <a:endParaRPr lang="zh-CN" altLang="en-US" sz="1200" dirty="0">
                        <a:solidFill>
                          <a:schemeClr val="bg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 dirty="0" smtClean="0">
                          <a:solidFill>
                            <a:schemeClr val="bg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介護保険</a:t>
                      </a:r>
                      <a:endParaRPr lang="en-US" altLang="ja-JP" sz="1200" dirty="0" smtClean="0">
                        <a:solidFill>
                          <a:schemeClr val="bg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algn="ctr"/>
                      <a:r>
                        <a:rPr lang="ja-JP" altLang="en-US" sz="1200" dirty="0" smtClean="0">
                          <a:solidFill>
                            <a:schemeClr val="bg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（自己負担分）</a:t>
                      </a:r>
                      <a:endParaRPr lang="zh-CN" altLang="en-US" sz="1200" dirty="0">
                        <a:solidFill>
                          <a:schemeClr val="bg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47478"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ＭＳ Ｐゴシック"/>
                        </a:rPr>
                        <a:t>～</a:t>
                      </a:r>
                      <a:r>
                        <a:rPr lang="en-US" altLang="ja-JP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ＭＳ Ｐゴシック"/>
                        </a:rPr>
                        <a:t>1km</a:t>
                      </a:r>
                      <a:endParaRPr lang="ja-JP" alt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250 </a:t>
                      </a:r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円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11"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　　 </a:t>
                      </a:r>
                      <a:r>
                        <a:rPr lang="ja-JP" alt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 </a:t>
                      </a:r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98</a:t>
                      </a:r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円（</a:t>
                      </a:r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</a:t>
                      </a:r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割）</a:t>
                      </a:r>
                      <a:endParaRPr lang="en-US" altLang="ja-JP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algn="l" fontAlgn="ctr"/>
                      <a:r>
                        <a:rPr lang="ja-JP" alt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 </a:t>
                      </a:r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＋ </a:t>
                      </a:r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196</a:t>
                      </a:r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円（</a:t>
                      </a:r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</a:t>
                      </a:r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割）</a:t>
                      </a:r>
                      <a:endParaRPr lang="en-US" altLang="ja-JP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algn="l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　　  </a:t>
                      </a:r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294</a:t>
                      </a:r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円（</a:t>
                      </a:r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3</a:t>
                      </a:r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割）</a:t>
                      </a:r>
                      <a:endParaRPr lang="en-US" altLang="ja-JP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47478"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ＭＳ Ｐゴシック"/>
                        </a:rPr>
                        <a:t>～</a:t>
                      </a:r>
                      <a:r>
                        <a:rPr lang="en-US" altLang="ja-JP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ＭＳ Ｐゴシック"/>
                        </a:rPr>
                        <a:t>2km</a:t>
                      </a:r>
                      <a:endParaRPr lang="ja-JP" alt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550 </a:t>
                      </a:r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円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r" fontAlgn="ctr"/>
                      <a:endParaRPr lang="ja-JP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47478"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ＭＳ Ｐゴシック"/>
                        </a:rPr>
                        <a:t>～</a:t>
                      </a:r>
                      <a:r>
                        <a:rPr lang="en-US" altLang="ja-JP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ＭＳ Ｐゴシック"/>
                        </a:rPr>
                        <a:t>3km</a:t>
                      </a:r>
                      <a:endParaRPr lang="ja-JP" alt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850 </a:t>
                      </a:r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円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r" fontAlgn="ctr"/>
                      <a:endParaRPr lang="ja-JP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47478"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ＭＳ Ｐゴシック"/>
                        </a:rPr>
                        <a:t>～</a:t>
                      </a:r>
                      <a:r>
                        <a:rPr lang="en-US" altLang="ja-JP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ＭＳ Ｐゴシック"/>
                        </a:rPr>
                        <a:t>4km</a:t>
                      </a:r>
                      <a:endParaRPr lang="ja-JP" alt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1,150 </a:t>
                      </a:r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円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r" fontAlgn="ctr"/>
                      <a:endParaRPr lang="ja-JP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47478"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ＭＳ Ｐゴシック"/>
                        </a:rPr>
                        <a:t>～</a:t>
                      </a:r>
                      <a:r>
                        <a:rPr lang="en-US" altLang="ja-JP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ＭＳ Ｐゴシック"/>
                        </a:rPr>
                        <a:t>5km</a:t>
                      </a:r>
                      <a:endParaRPr lang="ja-JP" alt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1,450 </a:t>
                      </a:r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円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r" fontAlgn="ctr"/>
                      <a:endParaRPr lang="ja-JP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7478"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ＭＳ Ｐゴシック"/>
                        </a:rPr>
                        <a:t>～</a:t>
                      </a:r>
                      <a:r>
                        <a:rPr lang="en-US" altLang="ja-JP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ＭＳ Ｐゴシック"/>
                        </a:rPr>
                        <a:t>6km</a:t>
                      </a:r>
                      <a:endParaRPr lang="ja-JP" alt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1,750 </a:t>
                      </a:r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円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r" fontAlgn="ctr"/>
                      <a:endParaRPr lang="ja-JP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7478"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ＭＳ Ｐゴシック"/>
                        </a:rPr>
                        <a:t>～</a:t>
                      </a:r>
                      <a:r>
                        <a:rPr lang="en-US" altLang="ja-JP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ＭＳ Ｐゴシック"/>
                        </a:rPr>
                        <a:t>7km</a:t>
                      </a:r>
                      <a:endParaRPr lang="ja-JP" alt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2,050 </a:t>
                      </a:r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円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r" fontAlgn="ctr"/>
                      <a:endParaRPr lang="ja-JP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7478"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ＭＳ Ｐゴシック"/>
                        </a:rPr>
                        <a:t>～</a:t>
                      </a:r>
                      <a:r>
                        <a:rPr lang="en-US" altLang="ja-JP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ＭＳ Ｐゴシック"/>
                        </a:rPr>
                        <a:t>8km</a:t>
                      </a:r>
                      <a:endParaRPr lang="ja-JP" alt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2,350 </a:t>
                      </a:r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円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r" fontAlgn="ctr"/>
                      <a:endParaRPr lang="ja-JP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7478"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ＭＳ Ｐゴシック"/>
                        </a:rPr>
                        <a:t>～</a:t>
                      </a:r>
                      <a:r>
                        <a:rPr lang="en-US" altLang="ja-JP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ＭＳ Ｐゴシック"/>
                        </a:rPr>
                        <a:t>9km</a:t>
                      </a:r>
                      <a:endParaRPr lang="ja-JP" alt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2,650 </a:t>
                      </a:r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円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r" fontAlgn="ctr"/>
                      <a:endParaRPr lang="ja-JP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7478"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ＭＳ Ｐゴシック"/>
                        </a:rPr>
                        <a:t>～</a:t>
                      </a:r>
                      <a:r>
                        <a:rPr lang="en-US" altLang="ja-JP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ＭＳ Ｐゴシック"/>
                        </a:rPr>
                        <a:t>10km</a:t>
                      </a:r>
                      <a:endParaRPr lang="ja-JP" alt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2,950 </a:t>
                      </a:r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円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r" fontAlgn="ctr"/>
                      <a:endParaRPr lang="ja-JP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3359">
                <a:tc>
                  <a:txBody>
                    <a:bodyPr/>
                    <a:lstStyle/>
                    <a:p>
                      <a:pPr marL="0" marR="0" indent="0" algn="r" defTabSz="77751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1km</a:t>
                      </a:r>
                      <a:r>
                        <a:rPr lang="ja-JP" altLang="en-US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増すごと</a:t>
                      </a:r>
                      <a:endParaRPr lang="en-US" altLang="ja-JP" sz="1200" b="1" i="0" u="none" strike="noStrike" dirty="0" smtClean="0">
                        <a:solidFill>
                          <a:schemeClr val="bg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300</a:t>
                      </a:r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円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r" fontAlgn="ctr"/>
                      <a:endParaRPr lang="ja-JP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726375" y="9942291"/>
            <a:ext cx="2117725" cy="2816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30" dirty="0">
                <a:latin typeface="MS PGothic" pitchFamily="34" charset="-128"/>
                <a:ea typeface="MS PGothic" pitchFamily="34" charset="-128"/>
              </a:rPr>
              <a:t>問い合わせ・ご相談</a:t>
            </a:r>
            <a:r>
              <a:rPr lang="ja-JP" altLang="en-US" sz="1230" dirty="0" smtClean="0">
                <a:latin typeface="MS PGothic" pitchFamily="34" charset="-128"/>
                <a:ea typeface="MS PGothic" pitchFamily="34" charset="-128"/>
              </a:rPr>
              <a:t>は</a:t>
            </a:r>
            <a:endParaRPr lang="zh-CN" altLang="en-US" sz="1230" dirty="0">
              <a:latin typeface="MS PGothic" pitchFamily="34" charset="-128"/>
              <a:ea typeface="MS PGothic" pitchFamily="34" charset="-128"/>
            </a:endParaRPr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8954" y="10083099"/>
            <a:ext cx="1704975" cy="19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6" name="TextBox 45"/>
          <p:cNvSpPr txBox="1"/>
          <p:nvPr/>
        </p:nvSpPr>
        <p:spPr>
          <a:xfrm>
            <a:off x="726375" y="10102149"/>
            <a:ext cx="4117975" cy="5286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890" dirty="0" smtClean="0">
                <a:latin typeface="HGPSoeiKakugothicUB" pitchFamily="50" charset="-128"/>
                <a:ea typeface="HGPSoeiKakugothicUB" pitchFamily="50" charset="-128"/>
              </a:rPr>
              <a:t>TEL.</a:t>
            </a:r>
            <a:r>
              <a:rPr lang="en-US" altLang="ja-JP" sz="2835" dirty="0" smtClean="0">
                <a:latin typeface="HGPSoeiKakugothicUB" pitchFamily="50" charset="-128"/>
                <a:ea typeface="HGPSoeiKakugothicUB" pitchFamily="50" charset="-128"/>
              </a:rPr>
              <a:t>0266-78-7207</a:t>
            </a:r>
            <a:endParaRPr lang="zh-CN" altLang="en-US" sz="2835" dirty="0">
              <a:latin typeface="HGPSoeiKakugothicUB" pitchFamily="50" charset="-128"/>
              <a:ea typeface="HGPSoeiKakugothicUB" pitchFamily="50" charset="-128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415688" y="9942291"/>
            <a:ext cx="3019424" cy="7325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040" dirty="0" smtClean="0">
                <a:latin typeface="MS PGothic" pitchFamily="34" charset="-128"/>
                <a:ea typeface="MS PGothic" pitchFamily="34" charset="-128"/>
              </a:rPr>
              <a:t>〒</a:t>
            </a:r>
            <a:r>
              <a:rPr lang="en-US" altLang="ja-JP" sz="1040" dirty="0">
                <a:latin typeface="MS PGothic" pitchFamily="34" charset="-128"/>
                <a:ea typeface="MS PGothic" pitchFamily="34" charset="-128"/>
              </a:rPr>
              <a:t>392-0002</a:t>
            </a:r>
            <a:r>
              <a:rPr lang="en-US" altLang="zh-TW" sz="1040" dirty="0" smtClean="0">
                <a:latin typeface="MS PGothic" pitchFamily="34" charset="-128"/>
                <a:ea typeface="MS PGothic" pitchFamily="34" charset="-128"/>
              </a:rPr>
              <a:t>  </a:t>
            </a:r>
            <a:r>
              <a:rPr lang="ja-JP" altLang="en-US" sz="1040" dirty="0" smtClean="0">
                <a:latin typeface="MS PGothic" pitchFamily="34" charset="-128"/>
                <a:ea typeface="MS PGothic" pitchFamily="34" charset="-128"/>
              </a:rPr>
              <a:t>長野県諏訪市湯の脇</a:t>
            </a:r>
            <a:r>
              <a:rPr lang="en-US" altLang="ja-JP" sz="1040" dirty="0" smtClean="0">
                <a:latin typeface="MS PGothic" pitchFamily="34" charset="-128"/>
                <a:ea typeface="MS PGothic" pitchFamily="34" charset="-128"/>
              </a:rPr>
              <a:t>2</a:t>
            </a:r>
            <a:r>
              <a:rPr lang="ja-JP" altLang="en-US" sz="1040" dirty="0" smtClean="0">
                <a:latin typeface="MS PGothic" pitchFamily="34" charset="-128"/>
                <a:ea typeface="MS PGothic" pitchFamily="34" charset="-128"/>
              </a:rPr>
              <a:t>丁目</a:t>
            </a:r>
            <a:r>
              <a:rPr lang="en-US" altLang="ja-JP" sz="1040" dirty="0" smtClean="0">
                <a:latin typeface="MS PGothic" pitchFamily="34" charset="-128"/>
                <a:ea typeface="MS PGothic" pitchFamily="34" charset="-128"/>
              </a:rPr>
              <a:t>9</a:t>
            </a:r>
            <a:r>
              <a:rPr lang="ja-JP" altLang="en-US" sz="1040" dirty="0" smtClean="0">
                <a:latin typeface="MS PGothic" pitchFamily="34" charset="-128"/>
                <a:ea typeface="MS PGothic" pitchFamily="34" charset="-128"/>
              </a:rPr>
              <a:t>番</a:t>
            </a:r>
            <a:r>
              <a:rPr lang="en-US" altLang="ja-JP" sz="1040" dirty="0" smtClean="0">
                <a:latin typeface="MS PGothic" pitchFamily="34" charset="-128"/>
                <a:ea typeface="MS PGothic" pitchFamily="34" charset="-128"/>
              </a:rPr>
              <a:t>13</a:t>
            </a:r>
            <a:r>
              <a:rPr lang="ja-JP" altLang="en-US" sz="1040" dirty="0" smtClean="0">
                <a:latin typeface="MS PGothic" pitchFamily="34" charset="-128"/>
                <a:ea typeface="MS PGothic" pitchFamily="34" charset="-128"/>
              </a:rPr>
              <a:t>号</a:t>
            </a:r>
            <a:endParaRPr lang="en-US" altLang="zh-TW" sz="1040" dirty="0">
              <a:latin typeface="MS PGothic" pitchFamily="34" charset="-128"/>
              <a:ea typeface="MS PGothic" pitchFamily="34" charset="-128"/>
            </a:endParaRPr>
          </a:p>
          <a:p>
            <a:r>
              <a:rPr lang="en-US" altLang="zh-TW" sz="1040" dirty="0">
                <a:latin typeface="MS PGothic" pitchFamily="34" charset="-128"/>
                <a:ea typeface="MS PGothic" pitchFamily="34" charset="-128"/>
              </a:rPr>
              <a:t>FAX </a:t>
            </a:r>
            <a:r>
              <a:rPr lang="en-US" altLang="zh-TW" sz="1040" dirty="0" smtClean="0">
                <a:latin typeface="MS PGothic" pitchFamily="34" charset="-128"/>
                <a:ea typeface="MS PGothic" pitchFamily="34" charset="-128"/>
              </a:rPr>
              <a:t>0</a:t>
            </a:r>
            <a:r>
              <a:rPr lang="en-US" altLang="ja-JP" sz="1040" dirty="0" smtClean="0">
                <a:latin typeface="MS PGothic" pitchFamily="34" charset="-128"/>
                <a:ea typeface="MS PGothic" pitchFamily="34" charset="-128"/>
              </a:rPr>
              <a:t>266-58-7201</a:t>
            </a:r>
            <a:r>
              <a:rPr lang="ja-JP" altLang="en-US" sz="1040" dirty="0" smtClean="0">
                <a:latin typeface="MS PGothic" pitchFamily="34" charset="-128"/>
                <a:ea typeface="MS PGothic" pitchFamily="34" charset="-128"/>
              </a:rPr>
              <a:t>　</a:t>
            </a:r>
            <a:endParaRPr lang="zh-TW" altLang="en-US" sz="1040" dirty="0">
              <a:latin typeface="MS PGothic" pitchFamily="34" charset="-128"/>
              <a:ea typeface="MS PGothic" pitchFamily="34" charset="-128"/>
            </a:endParaRPr>
          </a:p>
          <a:p>
            <a:r>
              <a:rPr lang="ja-JP" altLang="en-US" sz="1040" dirty="0" smtClean="0">
                <a:latin typeface="MS PGothic" pitchFamily="34" charset="-128"/>
                <a:ea typeface="MS PGothic" pitchFamily="34" charset="-128"/>
              </a:rPr>
              <a:t>担当　矢島・斉藤</a:t>
            </a:r>
            <a:endParaRPr lang="en-US" altLang="ja-JP" sz="1040" dirty="0" smtClean="0">
              <a:latin typeface="MS PGothic" pitchFamily="34" charset="-128"/>
              <a:ea typeface="MS PGothic" pitchFamily="34" charset="-128"/>
            </a:endParaRPr>
          </a:p>
          <a:p>
            <a:r>
              <a:rPr lang="ja-JP" altLang="en-US" sz="1040" dirty="0" smtClean="0">
                <a:latin typeface="MS PGothic" pitchFamily="34" charset="-128"/>
                <a:ea typeface="MS PGothic" pitchFamily="34" charset="-128"/>
              </a:rPr>
              <a:t>　　　　　　（介護保険事業所番号：２０７０６００９１７）</a:t>
            </a:r>
            <a:endParaRPr lang="zh-CN" altLang="en-US" sz="1040" dirty="0">
              <a:latin typeface="MS PGothic" pitchFamily="34" charset="-128"/>
              <a:ea typeface="MS PGothic" pitchFamily="34" charset="-128"/>
            </a:endParaRPr>
          </a:p>
        </p:txBody>
      </p:sp>
      <p:pic>
        <p:nvPicPr>
          <p:cNvPr id="32" name="Picture 3"/>
          <p:cNvPicPr>
            <a:picLocks noChangeAspect="1" noChangeArrowheads="1"/>
          </p:cNvPicPr>
          <p:nvPr/>
        </p:nvPicPr>
        <p:blipFill>
          <a:blip r:embed="rId4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920" y="629511"/>
            <a:ext cx="6288084" cy="36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162049" y="544688"/>
            <a:ext cx="5353051" cy="4555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360" dirty="0" smtClean="0">
                <a:solidFill>
                  <a:schemeClr val="bg1"/>
                </a:solidFill>
                <a:latin typeface="MS PGothic" pitchFamily="34" charset="-128"/>
                <a:ea typeface="MS PGothic" pitchFamily="34" charset="-128"/>
              </a:rPr>
              <a:t>みよし家介護</a:t>
            </a:r>
            <a:r>
              <a:rPr lang="ja-JP" altLang="en-US" sz="2360" dirty="0">
                <a:solidFill>
                  <a:schemeClr val="bg1"/>
                </a:solidFill>
                <a:latin typeface="MS PGothic" pitchFamily="34" charset="-128"/>
                <a:ea typeface="MS PGothic" pitchFamily="34" charset="-128"/>
              </a:rPr>
              <a:t>サービスの</a:t>
            </a:r>
            <a:endParaRPr lang="zh-CN" altLang="en-US" sz="2360" dirty="0">
              <a:solidFill>
                <a:schemeClr val="bg1"/>
              </a:solidFill>
              <a:latin typeface="MS PGothic" pitchFamily="34" charset="-128"/>
              <a:ea typeface="MS PGothic" pitchFamily="34" charset="-128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28490" y="2956435"/>
            <a:ext cx="33419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8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専門スタッフが福祉</a:t>
            </a:r>
            <a:r>
              <a:rPr lang="ja-JP" altLang="en-US" sz="18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車両</a:t>
            </a:r>
            <a:r>
              <a:rPr lang="ja-JP" altLang="en-US" sz="18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で</a:t>
            </a:r>
            <a:r>
              <a:rPr lang="ja-JP" altLang="en-US" sz="18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送迎</a:t>
            </a:r>
            <a:r>
              <a:rPr lang="ja-JP" altLang="en-US" sz="18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を行います。</a:t>
            </a:r>
            <a:endParaRPr lang="en-US" altLang="ja-JP" sz="1800" b="1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01720" y="863476"/>
            <a:ext cx="651273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6600" b="1" dirty="0" smtClean="0">
                <a:solidFill>
                  <a:schemeClr val="accent5">
                    <a:lumMod val="50000"/>
                  </a:schemeClr>
                </a:solidFill>
                <a:latin typeface="MS PGothic" pitchFamily="34" charset="-128"/>
                <a:ea typeface="MS PGothic" pitchFamily="34" charset="-128"/>
              </a:rPr>
              <a:t>介護保険タクシー</a:t>
            </a:r>
            <a:endParaRPr lang="en-US" altLang="ja-JP" sz="6600" b="1" dirty="0" smtClean="0">
              <a:solidFill>
                <a:schemeClr val="accent5">
                  <a:lumMod val="50000"/>
                </a:schemeClr>
              </a:solidFill>
              <a:latin typeface="MS PGothic" pitchFamily="34" charset="-128"/>
              <a:ea typeface="MS PGothic" pitchFamily="34" charset="-128"/>
            </a:endParaRPr>
          </a:p>
        </p:txBody>
      </p:sp>
      <p:pic>
        <p:nvPicPr>
          <p:cNvPr id="43" name="図 4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3929" y="2151762"/>
            <a:ext cx="3001950" cy="2106019"/>
          </a:xfrm>
          <a:prstGeom prst="rect">
            <a:avLst/>
          </a:prstGeom>
        </p:spPr>
      </p:pic>
      <p:grpSp>
        <p:nvGrpSpPr>
          <p:cNvPr id="56" name="グループ化 55"/>
          <p:cNvGrpSpPr/>
          <p:nvPr/>
        </p:nvGrpSpPr>
        <p:grpSpPr>
          <a:xfrm>
            <a:off x="501720" y="4267412"/>
            <a:ext cx="2823557" cy="1998763"/>
            <a:chOff x="1039089" y="6477864"/>
            <a:chExt cx="2823557" cy="1637931"/>
          </a:xfrm>
        </p:grpSpPr>
        <p:grpSp>
          <p:nvGrpSpPr>
            <p:cNvPr id="57" name="グループ化 56"/>
            <p:cNvGrpSpPr/>
            <p:nvPr/>
          </p:nvGrpSpPr>
          <p:grpSpPr>
            <a:xfrm>
              <a:off x="1039089" y="6477864"/>
              <a:ext cx="2823557" cy="1637931"/>
              <a:chOff x="837657" y="6477864"/>
              <a:chExt cx="2823557" cy="1637931"/>
            </a:xfrm>
          </p:grpSpPr>
          <p:pic>
            <p:nvPicPr>
              <p:cNvPr id="59" name="Picture 6"/>
              <p:cNvPicPr>
                <a:picLocks noChangeAspect="1" noChangeArrowheads="1"/>
              </p:cNvPicPr>
              <p:nvPr/>
            </p:nvPicPr>
            <p:blipFill>
              <a:blip r:embed="rId6">
                <a:duotone>
                  <a:schemeClr val="accent5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7">
                        <a14:imgEffect>
                          <a14:saturation sat="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37657" y="6518824"/>
                <a:ext cx="2799653" cy="15969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60" name="TextBox 37"/>
              <p:cNvSpPr txBox="1"/>
              <p:nvPr/>
            </p:nvSpPr>
            <p:spPr>
              <a:xfrm>
                <a:off x="867215" y="6477864"/>
                <a:ext cx="279399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2400" dirty="0" smtClean="0">
                    <a:solidFill>
                      <a:schemeClr val="bg1"/>
                    </a:solidFill>
                    <a:latin typeface="MS PGothic" pitchFamily="34" charset="-128"/>
                    <a:ea typeface="MS PGothic" pitchFamily="34" charset="-128"/>
                  </a:rPr>
                  <a:t>利用できること</a:t>
                </a:r>
                <a:endParaRPr lang="zh-CN" altLang="en-US" sz="2400" dirty="0">
                  <a:solidFill>
                    <a:schemeClr val="bg1"/>
                  </a:solidFill>
                  <a:latin typeface="MS PGothic" pitchFamily="34" charset="-128"/>
                  <a:ea typeface="MS PGothic" pitchFamily="34" charset="-128"/>
                </a:endParaRPr>
              </a:p>
            </p:txBody>
          </p:sp>
        </p:grpSp>
        <p:sp>
          <p:nvSpPr>
            <p:cNvPr id="58" name="TextBox 33"/>
            <p:cNvSpPr txBox="1"/>
            <p:nvPr/>
          </p:nvSpPr>
          <p:spPr>
            <a:xfrm>
              <a:off x="1090685" y="6929565"/>
              <a:ext cx="2748057" cy="11349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400" dirty="0">
                  <a:latin typeface="MS PGothic" pitchFamily="34" charset="-128"/>
                  <a:ea typeface="MS PGothic" pitchFamily="34" charset="-128"/>
                </a:rPr>
                <a:t>　</a:t>
              </a:r>
              <a:r>
                <a:rPr lang="ja-JP" altLang="en-US" sz="1400" b="1" dirty="0" smtClean="0">
                  <a:latin typeface="MS PGothic" pitchFamily="34" charset="-128"/>
                  <a:ea typeface="MS PGothic" pitchFamily="34" charset="-128"/>
                </a:rPr>
                <a:t>・通院</a:t>
              </a:r>
              <a:endParaRPr lang="ja-JP" altLang="en-US" sz="1400" b="1" dirty="0">
                <a:latin typeface="MS PGothic" pitchFamily="34" charset="-128"/>
                <a:ea typeface="MS PGothic" pitchFamily="34" charset="-128"/>
              </a:endParaRPr>
            </a:p>
            <a:p>
              <a:r>
                <a:rPr lang="ja-JP" altLang="en-US" sz="1400" b="1" dirty="0" smtClean="0">
                  <a:latin typeface="MS PGothic" pitchFamily="34" charset="-128"/>
                  <a:ea typeface="MS PGothic" pitchFamily="34" charset="-128"/>
                </a:rPr>
                <a:t>　･</a:t>
              </a:r>
              <a:r>
                <a:rPr lang="ja-JP" altLang="en-US" sz="1400" b="1" dirty="0">
                  <a:latin typeface="MS PGothic" pitchFamily="34" charset="-128"/>
                  <a:ea typeface="MS PGothic" pitchFamily="34" charset="-128"/>
                </a:rPr>
                <a:t>市役所等公的機関での手続き</a:t>
              </a:r>
            </a:p>
            <a:p>
              <a:r>
                <a:rPr lang="ja-JP" altLang="en-US" sz="1400" b="1" dirty="0">
                  <a:latin typeface="MS PGothic" pitchFamily="34" charset="-128"/>
                  <a:ea typeface="MS PGothic" pitchFamily="34" charset="-128"/>
                </a:rPr>
                <a:t>　・金融機関での手続き</a:t>
              </a:r>
            </a:p>
            <a:p>
              <a:r>
                <a:rPr lang="ja-JP" altLang="en-US" sz="1400" b="1" dirty="0">
                  <a:latin typeface="MS PGothic" pitchFamily="34" charset="-128"/>
                  <a:ea typeface="MS PGothic" pitchFamily="34" charset="-128"/>
                </a:rPr>
                <a:t>　・介護関係施設の見学</a:t>
              </a:r>
            </a:p>
            <a:p>
              <a:r>
                <a:rPr lang="ja-JP" altLang="en-US" sz="1400" b="1" dirty="0">
                  <a:latin typeface="MS PGothic" pitchFamily="34" charset="-128"/>
                  <a:ea typeface="MS PGothic" pitchFamily="34" charset="-128"/>
                </a:rPr>
                <a:t>　・選挙の投票</a:t>
              </a:r>
            </a:p>
            <a:p>
              <a:r>
                <a:rPr lang="ja-JP" altLang="en-US" sz="1400" b="1" dirty="0">
                  <a:latin typeface="MS PGothic" pitchFamily="34" charset="-128"/>
                  <a:ea typeface="MS PGothic" pitchFamily="34" charset="-128"/>
                </a:rPr>
                <a:t>　・生活必需品の買い物</a:t>
              </a:r>
              <a:endParaRPr lang="zh-CN" altLang="en-US" sz="1400" b="1" dirty="0">
                <a:latin typeface="MS PGothic" pitchFamily="34" charset="-128"/>
                <a:ea typeface="MS PGothic" pitchFamily="34" charset="-128"/>
              </a:endParaRPr>
            </a:p>
          </p:txBody>
        </p:sp>
      </p:grpSp>
      <p:sp>
        <p:nvSpPr>
          <p:cNvPr id="63" name="TextBox 20"/>
          <p:cNvSpPr txBox="1"/>
          <p:nvPr/>
        </p:nvSpPr>
        <p:spPr>
          <a:xfrm>
            <a:off x="3278037" y="4057064"/>
            <a:ext cx="2382024" cy="2739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80" b="1" dirty="0" smtClean="0">
                <a:solidFill>
                  <a:schemeClr val="accent5">
                    <a:lumMod val="75000"/>
                  </a:schemeClr>
                </a:solidFill>
                <a:latin typeface="MS PGothic" pitchFamily="34" charset="-128"/>
                <a:ea typeface="MS PGothic" pitchFamily="34" charset="-128"/>
              </a:rPr>
              <a:t>■</a:t>
            </a:r>
            <a:r>
              <a:rPr lang="ja-JP" altLang="en-US" sz="1180" b="1" dirty="0">
                <a:solidFill>
                  <a:schemeClr val="accent5">
                    <a:lumMod val="75000"/>
                  </a:schemeClr>
                </a:solidFill>
                <a:latin typeface="MS PGothic" pitchFamily="34" charset="-128"/>
                <a:ea typeface="MS PGothic" pitchFamily="34" charset="-128"/>
              </a:rPr>
              <a:t>運賃</a:t>
            </a:r>
            <a:r>
              <a:rPr lang="ja-JP" altLang="en-US" sz="1180" b="1" dirty="0" smtClean="0">
                <a:solidFill>
                  <a:schemeClr val="accent5">
                    <a:lumMod val="75000"/>
                  </a:schemeClr>
                </a:solidFill>
                <a:latin typeface="MS PGothic" pitchFamily="34" charset="-128"/>
                <a:ea typeface="MS PGothic" pitchFamily="34" charset="-128"/>
              </a:rPr>
              <a:t>料金表</a:t>
            </a:r>
            <a:endParaRPr lang="zh-CN" altLang="en-US" sz="1180" b="1" dirty="0">
              <a:solidFill>
                <a:schemeClr val="accent5">
                  <a:lumMod val="75000"/>
                </a:schemeClr>
              </a:solidFill>
              <a:latin typeface="MS PGothic" pitchFamily="34" charset="-128"/>
              <a:ea typeface="MS PGothic" pitchFamily="34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 rot="21082288">
            <a:off x="503016" y="2065295"/>
            <a:ext cx="49441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>
                <a:solidFill>
                  <a:srgbClr val="5AB546"/>
                </a:solidFill>
                <a:latin typeface="HG創英角ﾎﾟｯﾌﾟ体" pitchFamily="49" charset="-128"/>
                <a:ea typeface="HG創英角ﾎﾟｯﾌﾟ体" pitchFamily="49" charset="-128"/>
              </a:rPr>
              <a:t>ご利用しやすくなりました！</a:t>
            </a:r>
            <a:endParaRPr kumimoji="1" lang="ja-JP" altLang="en-US" sz="2800" dirty="0">
              <a:solidFill>
                <a:srgbClr val="5AB546"/>
              </a:solidFill>
              <a:latin typeface="HG創英角ﾎﾟｯﾌﾟ体" pitchFamily="49" charset="-128"/>
              <a:ea typeface="HG創英角ﾎﾟｯﾌﾟ体" pitchFamily="49" charset="-128"/>
            </a:endParaRPr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3217482"/>
              </p:ext>
            </p:extLst>
          </p:nvPr>
        </p:nvGraphicFramePr>
        <p:xfrm>
          <a:off x="3362325" y="7853448"/>
          <a:ext cx="3800475" cy="201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9440"/>
                <a:gridCol w="1201335"/>
                <a:gridCol w="809700"/>
              </a:tblGrid>
              <a:tr h="27556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ＭＳ Ｐゴシック"/>
                        </a:rPr>
                        <a:t>　標準車いす</a:t>
                      </a:r>
                      <a:endParaRPr lang="ja-JP" alt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7775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300</a:t>
                      </a:r>
                      <a:r>
                        <a:rPr kumimoji="1" lang="ja-JP" altLang="en-US" sz="16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円（片道）</a:t>
                      </a:r>
                      <a:endParaRPr kumimoji="1" lang="en-US" altLang="ja-JP" sz="1600" b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08791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ＭＳ Ｐゴシック"/>
                        </a:rPr>
                        <a:t>　</a:t>
                      </a:r>
                      <a:r>
                        <a:rPr lang="ja-JP" altLang="en-US" sz="105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ＭＳ Ｐゴシック"/>
                        </a:rPr>
                        <a:t>チルト・リクライニング車いす</a:t>
                      </a:r>
                      <a:endParaRPr lang="en-US" altLang="ja-JP" sz="1050" b="1" i="0" u="none" strike="noStrike" dirty="0" smtClean="0">
                        <a:solidFill>
                          <a:schemeClr val="bg1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en-US" altLang="ja-JP" sz="1600" dirty="0" smtClean="0">
                          <a:latin typeface="+mn-ea"/>
                          <a:ea typeface="+mn-ea"/>
                        </a:rPr>
                        <a:t>600</a:t>
                      </a:r>
                      <a:r>
                        <a:rPr kumimoji="1" lang="ja-JP" altLang="en-US" sz="1600" dirty="0" smtClean="0">
                          <a:latin typeface="+mn-ea"/>
                          <a:ea typeface="+mn-ea"/>
                        </a:rPr>
                        <a:t>円</a:t>
                      </a:r>
                      <a:r>
                        <a:rPr kumimoji="1" lang="en-US" altLang="ja-JP" sz="1600" dirty="0" smtClean="0">
                          <a:latin typeface="+mn-ea"/>
                          <a:ea typeface="+mn-ea"/>
                        </a:rPr>
                        <a:t>(</a:t>
                      </a:r>
                      <a:r>
                        <a:rPr kumimoji="1" lang="ja-JP" altLang="en-US" sz="1600" dirty="0" smtClean="0">
                          <a:latin typeface="+mn-ea"/>
                          <a:ea typeface="+mn-ea"/>
                        </a:rPr>
                        <a:t>片道</a:t>
                      </a:r>
                      <a:r>
                        <a:rPr kumimoji="1" lang="en-US" altLang="ja-JP" sz="1600" dirty="0" smtClean="0">
                          <a:latin typeface="+mn-ea"/>
                          <a:ea typeface="+mn-ea"/>
                        </a:rPr>
                        <a:t>)</a:t>
                      </a:r>
                      <a:endParaRPr kumimoji="1" lang="ja-JP" altLang="en-US" sz="16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7556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ＭＳ Ｐゴシック"/>
                        </a:rPr>
                        <a:t>　</a:t>
                      </a:r>
                      <a:r>
                        <a:rPr lang="ja-JP" altLang="en-US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ＭＳ Ｐゴシック"/>
                        </a:rPr>
                        <a:t>車いす用クッション</a:t>
                      </a:r>
                      <a:endParaRPr lang="ja-JP" alt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en-US" altLang="ja-JP" sz="1600" dirty="0" smtClean="0">
                          <a:latin typeface="+mn-ea"/>
                          <a:ea typeface="+mn-ea"/>
                        </a:rPr>
                        <a:t>100</a:t>
                      </a:r>
                      <a:r>
                        <a:rPr kumimoji="1" lang="ja-JP" altLang="en-US" sz="1600" dirty="0" smtClean="0">
                          <a:latin typeface="+mn-ea"/>
                          <a:ea typeface="+mn-ea"/>
                        </a:rPr>
                        <a:t>円</a:t>
                      </a:r>
                      <a:r>
                        <a:rPr kumimoji="1" lang="en-US" altLang="ja-JP" sz="1600" dirty="0" smtClean="0">
                          <a:latin typeface="+mn-ea"/>
                          <a:ea typeface="+mn-ea"/>
                        </a:rPr>
                        <a:t>(</a:t>
                      </a:r>
                      <a:r>
                        <a:rPr kumimoji="1" lang="ja-JP" altLang="en-US" sz="1600" dirty="0" smtClean="0">
                          <a:latin typeface="+mn-ea"/>
                          <a:ea typeface="+mn-ea"/>
                        </a:rPr>
                        <a:t>片道</a:t>
                      </a:r>
                      <a:r>
                        <a:rPr kumimoji="1" lang="en-US" altLang="ja-JP" sz="1600" dirty="0" smtClean="0">
                          <a:latin typeface="+mn-ea"/>
                          <a:ea typeface="+mn-ea"/>
                        </a:rPr>
                        <a:t>)</a:t>
                      </a:r>
                      <a:endParaRPr kumimoji="1" lang="ja-JP" altLang="en-US" sz="16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75569">
                <a:tc>
                  <a:txBody>
                    <a:bodyPr/>
                    <a:lstStyle/>
                    <a:p>
                      <a:pPr marL="0" marR="0" indent="0" algn="l" defTabSz="77751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ＭＳ Ｐゴシック"/>
                        </a:rPr>
                        <a:t>　スロープ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+mn-ea"/>
                          <a:ea typeface="+mn-ea"/>
                        </a:rPr>
                        <a:t>無料</a:t>
                      </a:r>
                      <a:endParaRPr kumimoji="1" lang="ja-JP" altLang="en-US" sz="16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08791">
                <a:tc rowSpan="2">
                  <a:txBody>
                    <a:bodyPr/>
                    <a:lstStyle/>
                    <a:p>
                      <a:pPr algn="l" fontAlgn="ctr"/>
                      <a:r>
                        <a:rPr lang="ja-JP" altLang="en-US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ＭＳ Ｐゴシック"/>
                        </a:rPr>
                        <a:t>　付き添い料金</a:t>
                      </a:r>
                      <a:endParaRPr lang="en-US" altLang="ja-JP" sz="1200" b="1" i="0" u="none" strike="noStrike" dirty="0" smtClean="0">
                        <a:solidFill>
                          <a:schemeClr val="bg1"/>
                        </a:solidFill>
                        <a:effectLst/>
                        <a:latin typeface="ＭＳ Ｐゴシック"/>
                      </a:endParaRPr>
                    </a:p>
                    <a:p>
                      <a:pPr algn="l" fontAlgn="ctr"/>
                      <a:r>
                        <a:rPr lang="ja-JP" altLang="en-US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ＭＳ Ｐゴシック"/>
                        </a:rPr>
                        <a:t>　　　　　　（待ち時間含む）</a:t>
                      </a:r>
                      <a:endParaRPr lang="ja-JP" alt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>
                          <a:latin typeface="+mn-ea"/>
                          <a:ea typeface="+mn-ea"/>
                        </a:rPr>
                        <a:t>15</a:t>
                      </a:r>
                      <a:r>
                        <a:rPr kumimoji="1" lang="ja-JP" altLang="en-US" sz="1400" dirty="0" smtClean="0">
                          <a:latin typeface="+mn-ea"/>
                          <a:ea typeface="+mn-ea"/>
                        </a:rPr>
                        <a:t>分以内</a:t>
                      </a:r>
                      <a:endParaRPr kumimoji="1" lang="ja-JP" altLang="en-US" sz="14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16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500</a:t>
                      </a:r>
                      <a:r>
                        <a:rPr lang="ja-JP" altLang="en-US" sz="16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円</a:t>
                      </a:r>
                      <a:endParaRPr lang="zh-CN" altLang="en-US" sz="16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08791">
                <a:tc vMerge="1">
                  <a:txBody>
                    <a:bodyPr/>
                    <a:lstStyle/>
                    <a:p>
                      <a:pPr algn="r" fontAlgn="ctr"/>
                      <a:endParaRPr lang="ja-JP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+mn-ea"/>
                          <a:ea typeface="+mn-ea"/>
                        </a:rPr>
                        <a:t>以降</a:t>
                      </a:r>
                      <a:r>
                        <a:rPr kumimoji="1" lang="en-US" altLang="ja-JP" sz="1400" dirty="0" smtClean="0">
                          <a:latin typeface="+mn-ea"/>
                          <a:ea typeface="+mn-ea"/>
                        </a:rPr>
                        <a:t>10</a:t>
                      </a:r>
                      <a:r>
                        <a:rPr kumimoji="1" lang="ja-JP" altLang="en-US" sz="1400" dirty="0" smtClean="0">
                          <a:latin typeface="+mn-ea"/>
                          <a:ea typeface="+mn-ea"/>
                        </a:rPr>
                        <a:t>分ごと</a:t>
                      </a:r>
                      <a:endParaRPr kumimoji="1" lang="ja-JP" altLang="en-US" sz="14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16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400</a:t>
                      </a:r>
                      <a:r>
                        <a:rPr lang="ja-JP" altLang="en-US" sz="16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円</a:t>
                      </a:r>
                      <a:endParaRPr lang="zh-CN" altLang="en-US" sz="16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" name="TextBox 20"/>
          <p:cNvSpPr txBox="1"/>
          <p:nvPr/>
        </p:nvSpPr>
        <p:spPr>
          <a:xfrm>
            <a:off x="3301373" y="7579527"/>
            <a:ext cx="2382024" cy="2739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80" b="1" dirty="0" smtClean="0">
                <a:solidFill>
                  <a:schemeClr val="accent5">
                    <a:lumMod val="75000"/>
                  </a:schemeClr>
                </a:solidFill>
                <a:latin typeface="MS PGothic" pitchFamily="34" charset="-128"/>
                <a:ea typeface="MS PGothic" pitchFamily="34" charset="-128"/>
              </a:rPr>
              <a:t>■その他料金（レンタル等）</a:t>
            </a:r>
            <a:endParaRPr lang="zh-CN" altLang="en-US" sz="1180" b="1" dirty="0">
              <a:solidFill>
                <a:schemeClr val="accent5">
                  <a:lumMod val="75000"/>
                </a:schemeClr>
              </a:solidFill>
              <a:latin typeface="MS PGothic" pitchFamily="34" charset="-128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79290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エッセンシャル">
  <a:themeElements>
    <a:clrScheme name="エッセンシャル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エッセンシャル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エッセンシャル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0</TotalTime>
  <Words>138</Words>
  <Application>Microsoft Office PowerPoint</Application>
  <PresentationFormat>ユーザー設定</PresentationFormat>
  <Paragraphs>62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エッセンシャル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2016-07-28T23:06:26Z</dcterms:created>
  <dcterms:modified xsi:type="dcterms:W3CDTF">2018-12-11T04:07:27Z</dcterms:modified>
</cp:coreProperties>
</file>